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imes New Roman MT" charset="1" panose="02030502070405020303"/>
      <p:regular r:id="rId25"/>
    </p:embeddedFont>
    <p:embeddedFont>
      <p:font typeface="Times New Roman Bold" charset="1" panose="02020803070505020304"/>
      <p:regular r:id="rId26"/>
    </p:embeddedFont>
    <p:embeddedFont>
      <p:font typeface="Arial MT Pro" charset="1" panose="020B0502020202020204"/>
      <p:regular r:id="rId27"/>
    </p:embeddedFont>
    <p:embeddedFont>
      <p:font typeface="Times New Roman MT Bold" charset="1" panose="02030802070405020303"/>
      <p:regular r:id="rId28"/>
    </p:embeddedFont>
    <p:embeddedFont>
      <p:font typeface="Canva Sans Bold" charset="1" panose="020B0803030501040103"/>
      <p:regular r:id="rId29"/>
    </p:embeddedFont>
    <p:embeddedFont>
      <p:font typeface="Canva Sans" charset="1" panose="020B0503030501040103"/>
      <p:regular r:id="rId30"/>
    </p:embeddedFont>
    <p:embeddedFont>
      <p:font typeface="Helvetica World" charset="1" panose="020B0500040000020004"/>
      <p:regular r:id="rId31"/>
    </p:embeddedFont>
    <p:embeddedFont>
      <p:font typeface="Canva Sans Italics" charset="1" panose="020B0503030501040103"/>
      <p:regular r:id="rId32"/>
    </p:embeddedFont>
    <p:embeddedFont>
      <p:font typeface="Canva Sans Bold Italics" charset="1" panose="020B08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07647" y="9517856"/>
            <a:ext cx="1472707" cy="7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NIT Surat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13976" y="676091"/>
            <a:ext cx="10260049" cy="1752829"/>
            <a:chOff x="0" y="0"/>
            <a:chExt cx="13680065" cy="23371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80066" cy="2337105"/>
            </a:xfrm>
            <a:custGeom>
              <a:avLst/>
              <a:gdLst/>
              <a:ahLst/>
              <a:cxnLst/>
              <a:rect r="r" b="b" t="t" l="l"/>
              <a:pathLst>
                <a:path h="2337105" w="13680066">
                  <a:moveTo>
                    <a:pt x="0" y="0"/>
                  </a:moveTo>
                  <a:lnTo>
                    <a:pt x="13680066" y="0"/>
                  </a:lnTo>
                  <a:lnTo>
                    <a:pt x="13680066" y="2337105"/>
                  </a:lnTo>
                  <a:lnTo>
                    <a:pt x="0" y="2337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13680065" cy="24609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spc="0">
                  <a:solidFill>
                    <a:srgbClr val="7030A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Deep Learning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647228" y="8743093"/>
            <a:ext cx="421239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b="true" sz="4050" spc="-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Date: 12-11-2025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30794" y="2516444"/>
            <a:ext cx="10052658" cy="67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b="true" sz="4249" spc="-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Air Quality and Pollution Index Prediction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573410" y="4220424"/>
            <a:ext cx="3141180" cy="3012120"/>
            <a:chOff x="0" y="0"/>
            <a:chExt cx="4188240" cy="4016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88206" cy="4016121"/>
            </a:xfrm>
            <a:custGeom>
              <a:avLst/>
              <a:gdLst/>
              <a:ahLst/>
              <a:cxnLst/>
              <a:rect r="r" b="b" t="t" l="l"/>
              <a:pathLst>
                <a:path h="4016121" w="4188206">
                  <a:moveTo>
                    <a:pt x="0" y="0"/>
                  </a:moveTo>
                  <a:lnTo>
                    <a:pt x="4188206" y="0"/>
                  </a:lnTo>
                  <a:lnTo>
                    <a:pt x="4188206" y="4016121"/>
                  </a:lnTo>
                  <a:lnTo>
                    <a:pt x="0" y="4016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" t="0" r="-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730660" y="7446798"/>
            <a:ext cx="2839192" cy="87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4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khushi chaudhary</a:t>
            </a:r>
          </a:p>
          <a:p>
            <a:pPr algn="ctr">
              <a:lnSpc>
                <a:spcPts val="3358"/>
              </a:lnSpc>
            </a:pPr>
            <a:r>
              <a:rPr lang="en-US" sz="24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U22CS038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80353" y="7446798"/>
            <a:ext cx="2839192" cy="87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4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V. Deepthi</a:t>
            </a:r>
          </a:p>
          <a:p>
            <a:pPr algn="ctr">
              <a:lnSpc>
                <a:spcPts val="3358"/>
              </a:lnSpc>
            </a:pPr>
            <a:r>
              <a:rPr lang="en-US" sz="24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U22CS083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1. Data Acquisition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4490" y="4797028"/>
            <a:ext cx="7122051" cy="5129212"/>
          </a:xfrm>
          <a:custGeom>
            <a:avLst/>
            <a:gdLst/>
            <a:ahLst/>
            <a:cxnLst/>
            <a:rect r="r" b="b" t="t" l="l"/>
            <a:pathLst>
              <a:path h="5129212" w="7122051">
                <a:moveTo>
                  <a:pt x="0" y="0"/>
                </a:moveTo>
                <a:lnTo>
                  <a:pt x="7122051" y="0"/>
                </a:lnTo>
                <a:lnTo>
                  <a:pt x="7122051" y="5129213"/>
                </a:lnTo>
                <a:lnTo>
                  <a:pt x="0" y="5129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167" r="0" b="-1177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08107" y="2011177"/>
            <a:ext cx="8268043" cy="6264647"/>
          </a:xfrm>
          <a:custGeom>
            <a:avLst/>
            <a:gdLst/>
            <a:ahLst/>
            <a:cxnLst/>
            <a:rect r="r" b="b" t="t" l="l"/>
            <a:pathLst>
              <a:path h="6264647" w="8268043">
                <a:moveTo>
                  <a:pt x="0" y="0"/>
                </a:moveTo>
                <a:lnTo>
                  <a:pt x="8268043" y="0"/>
                </a:lnTo>
                <a:lnTo>
                  <a:pt x="8268043" y="6264646"/>
                </a:lnTo>
                <a:lnTo>
                  <a:pt x="0" y="6264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69" t="0" r="-2169" b="-735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0118" y="2226609"/>
            <a:ext cx="9973588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715" indent="-284858" lvl="1">
              <a:lnSpc>
                <a:spcPts val="3166"/>
              </a:lnSpc>
              <a:buFont typeface="Arial"/>
              <a:buChar char="•"/>
            </a:pPr>
            <a:r>
              <a:rPr lang="en-US" sz="26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</a:t>
            </a:r>
            <a:r>
              <a:rPr lang="en-US" sz="26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collect Sentinel-5P TROPOMI NO₂ satellite data for the study region. </a:t>
            </a:r>
          </a:p>
          <a:p>
            <a:pPr algn="l" marL="569715" indent="-284858" lvl="1">
              <a:lnSpc>
                <a:spcPts val="3166"/>
              </a:lnSpc>
              <a:buFont typeface="Arial"/>
              <a:buChar char="•"/>
            </a:pPr>
            <a:r>
              <a:rPr lang="en-US" sz="26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Optional meteorological variables (ECMWF) are used when required.</a:t>
            </a:r>
          </a:p>
          <a:p>
            <a:pPr algn="l" marL="569715" indent="-284858" lvl="1">
              <a:lnSpc>
                <a:spcPts val="3166"/>
              </a:lnSpc>
              <a:buFont typeface="Arial"/>
              <a:buChar char="•"/>
            </a:pPr>
            <a:r>
              <a:rPr lang="en-US" sz="26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All datasets are imported and organized in Jupyter Notebook for further processing.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14120" y="9705975"/>
            <a:ext cx="7620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1">
                <a:solidFill>
                  <a:srgbClr val="CC6600"/>
                </a:solidFill>
                <a:latin typeface="Arial MT Pro"/>
                <a:ea typeface="Arial MT Pro"/>
                <a:cs typeface="Arial MT Pro"/>
                <a:sym typeface="Arial MT Pro"/>
              </a:rPr>
              <a:t>Page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48340" y="9517856"/>
            <a:ext cx="5791500" cy="7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NIT Surat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2. Data Pre-Processing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623973" y="2499360"/>
            <a:ext cx="8525149" cy="5760338"/>
          </a:xfrm>
          <a:custGeom>
            <a:avLst/>
            <a:gdLst/>
            <a:ahLst/>
            <a:cxnLst/>
            <a:rect r="r" b="b" t="t" l="l"/>
            <a:pathLst>
              <a:path h="5760338" w="8525149">
                <a:moveTo>
                  <a:pt x="0" y="0"/>
                </a:moveTo>
                <a:lnTo>
                  <a:pt x="8525149" y="0"/>
                </a:lnTo>
                <a:lnTo>
                  <a:pt x="8525149" y="5760338"/>
                </a:lnTo>
                <a:lnTo>
                  <a:pt x="0" y="5760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11" r="0" b="-42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67045" y="2625468"/>
            <a:ext cx="7100355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4020" indent="-382010" lvl="1">
              <a:lnSpc>
                <a:spcPts val="4246"/>
              </a:lnSpc>
              <a:buFont typeface="Arial"/>
              <a:buChar char="•"/>
            </a:pPr>
            <a:r>
              <a:rPr lang="en-US" sz="35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Raw satellite data is cleaned by removing cloud-affected pixels, invalid values, and noise.</a:t>
            </a:r>
          </a:p>
          <a:p>
            <a:pPr algn="l" marL="764020" indent="-382010" lvl="1">
              <a:lnSpc>
                <a:spcPts val="4246"/>
              </a:lnSpc>
              <a:buFont typeface="Arial"/>
              <a:buChar char="•"/>
            </a:pPr>
            <a:r>
              <a:rPr lang="en-US" sz="35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The data is spatially cropped to the region of interest and temporally aligned (daily averaging).</a:t>
            </a:r>
          </a:p>
          <a:p>
            <a:pPr algn="l" marL="764020" indent="-382010" lvl="1">
              <a:lnSpc>
                <a:spcPts val="4246"/>
              </a:lnSpc>
              <a:buFont typeface="Arial"/>
              <a:buChar char="•"/>
            </a:pPr>
            <a:r>
              <a:rPr lang="en-US" sz="35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Missing days are handled using interpolation or filtering.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14120" y="9705975"/>
            <a:ext cx="7620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1">
                <a:solidFill>
                  <a:srgbClr val="CC6600"/>
                </a:solidFill>
                <a:latin typeface="Arial MT Pro"/>
                <a:ea typeface="Arial MT Pro"/>
                <a:cs typeface="Arial MT Pro"/>
                <a:sym typeface="Arial MT Pro"/>
              </a:rPr>
              <a:t>Page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48340" y="9517856"/>
            <a:ext cx="5791500" cy="7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NIT Surat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68715" y="8193023"/>
            <a:ext cx="54229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before          →                after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3. Feature Engineering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786385" y="2000530"/>
            <a:ext cx="9808750" cy="4001193"/>
          </a:xfrm>
          <a:custGeom>
            <a:avLst/>
            <a:gdLst/>
            <a:ahLst/>
            <a:cxnLst/>
            <a:rect r="r" b="b" t="t" l="l"/>
            <a:pathLst>
              <a:path h="4001193" w="9808750">
                <a:moveTo>
                  <a:pt x="0" y="0"/>
                </a:moveTo>
                <a:lnTo>
                  <a:pt x="9808750" y="0"/>
                </a:lnTo>
                <a:lnTo>
                  <a:pt x="9808750" y="4001193"/>
                </a:lnTo>
                <a:lnTo>
                  <a:pt x="0" y="4001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69126" y="5810217"/>
            <a:ext cx="10235554" cy="4476783"/>
          </a:xfrm>
          <a:custGeom>
            <a:avLst/>
            <a:gdLst/>
            <a:ahLst/>
            <a:cxnLst/>
            <a:rect r="r" b="b" t="t" l="l"/>
            <a:pathLst>
              <a:path h="4476783" w="10235554">
                <a:moveTo>
                  <a:pt x="0" y="0"/>
                </a:moveTo>
                <a:lnTo>
                  <a:pt x="10235554" y="0"/>
                </a:lnTo>
                <a:lnTo>
                  <a:pt x="10235554" y="4476783"/>
                </a:lnTo>
                <a:lnTo>
                  <a:pt x="0" y="4476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68771" y="2733675"/>
            <a:ext cx="6643783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4020" indent="-382010" lvl="1">
              <a:lnSpc>
                <a:spcPts val="4246"/>
              </a:lnSpc>
              <a:buFont typeface="Arial"/>
              <a:buChar char="•"/>
            </a:pPr>
            <a:r>
              <a:rPr lang="en-US" sz="35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variables such as NO₂ tropospheric column, date components (day, month, season), and optionally meteorological features are extracted.</a:t>
            </a:r>
          </a:p>
          <a:p>
            <a:pPr algn="l" marL="764020" indent="-382010" lvl="1">
              <a:lnSpc>
                <a:spcPts val="4246"/>
              </a:lnSpc>
              <a:buFont typeface="Arial"/>
              <a:buChar char="•"/>
            </a:pPr>
            <a:r>
              <a:rPr lang="en-US" sz="35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Features are normalized or scaled to improve machine learning model performance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4. Exploratory Data Analysis (EDA)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310817" y="2575071"/>
            <a:ext cx="7388738" cy="5451183"/>
          </a:xfrm>
          <a:custGeom>
            <a:avLst/>
            <a:gdLst/>
            <a:ahLst/>
            <a:cxnLst/>
            <a:rect r="r" b="b" t="t" l="l"/>
            <a:pathLst>
              <a:path h="5451183" w="7388738">
                <a:moveTo>
                  <a:pt x="0" y="0"/>
                </a:moveTo>
                <a:lnTo>
                  <a:pt x="7388738" y="0"/>
                </a:lnTo>
                <a:lnTo>
                  <a:pt x="7388738" y="5451183"/>
                </a:lnTo>
                <a:lnTo>
                  <a:pt x="0" y="545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68771" y="2733675"/>
            <a:ext cx="6643783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4020" indent="-382010" lvl="1">
              <a:lnSpc>
                <a:spcPts val="4246"/>
              </a:lnSpc>
              <a:buFont typeface="Arial"/>
              <a:buChar char="•"/>
            </a:pPr>
            <a:r>
              <a:rPr lang="en-US" sz="35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 generate visual analytics including heatmaps, time-series trends, spatial NO₂ distribution, and anomaly detection to understand pollution behavior. </a:t>
            </a:r>
          </a:p>
          <a:p>
            <a:pPr algn="l" marL="764020" indent="-382010" lvl="1">
              <a:lnSpc>
                <a:spcPts val="4246"/>
              </a:lnSpc>
              <a:buFont typeface="Arial"/>
              <a:buChar char="•"/>
            </a:pPr>
            <a:r>
              <a:rPr lang="en-US" sz="353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step identifies hotspots and seasonal variations.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5. model devlopment andtraning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90" y="1905635"/>
            <a:ext cx="7504999" cy="838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 Selection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 Regressor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Handles nonlinear patterns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Robust against noise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.Gradient Boosting Regressor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Learns patterns iteratively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Very strong for forecasting tasks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Linear Regression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Baseline model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compare the improvement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offered by tree-based models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513962" y="2289380"/>
            <a:ext cx="6427945" cy="794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</a:t>
            </a:r>
            <a:r>
              <a:rPr lang="en-US" sz="23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 Training</a:t>
            </a:r>
          </a:p>
          <a:p>
            <a:pPr algn="l" marL="515752" indent="-257876" lvl="1">
              <a:lnSpc>
                <a:spcPts val="3344"/>
              </a:lnSpc>
              <a:buFont typeface="Arial"/>
              <a:buChar char="•"/>
            </a:pPr>
            <a:r>
              <a:rPr lang="en-US" sz="2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Split dataset into Training (80%) and Testing (20%)</a:t>
            </a:r>
          </a:p>
          <a:p>
            <a:pPr algn="l" marL="515752" indent="-257876" lvl="1">
              <a:lnSpc>
                <a:spcPts val="3344"/>
              </a:lnSpc>
              <a:buFont typeface="Arial"/>
              <a:buChar char="•"/>
            </a:pPr>
            <a:r>
              <a:rPr lang="en-US" sz="2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Performed k-Fold Cross-Validation to ensure generalization</a:t>
            </a:r>
          </a:p>
          <a:p>
            <a:pPr algn="l">
              <a:lnSpc>
                <a:spcPts val="3344"/>
              </a:lnSpc>
            </a:pPr>
            <a:r>
              <a:rPr lang="en-US" sz="23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Hyperparameters</a:t>
            </a:r>
            <a:r>
              <a:rPr lang="en-US" sz="2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Tuned:</a:t>
            </a:r>
          </a:p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✔ n_estimators</a:t>
            </a:r>
          </a:p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✔ max_depth</a:t>
            </a:r>
          </a:p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✔ learning_rate (for Boosting)</a:t>
            </a:r>
          </a:p>
          <a:p>
            <a:pPr algn="l">
              <a:lnSpc>
                <a:spcPts val="3344"/>
              </a:lnSpc>
            </a:pPr>
            <a:r>
              <a:rPr lang="en-US" sz="2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✔ min_samples_split, min_samples_leaf</a:t>
            </a:r>
          </a:p>
          <a:p>
            <a:pPr algn="l" marL="515752" indent="-257876" lvl="1">
              <a:lnSpc>
                <a:spcPts val="3344"/>
              </a:lnSpc>
              <a:buFont typeface="Arial"/>
              <a:buChar char="•"/>
            </a:pPr>
            <a:r>
              <a:rPr lang="en-US" sz="2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done on preprocessed &amp; feature-engineered dataset</a:t>
            </a:r>
          </a:p>
          <a:p>
            <a:pPr algn="l" marL="515752" indent="-257876" lvl="1">
              <a:lnSpc>
                <a:spcPts val="3344"/>
              </a:lnSpc>
              <a:buFont typeface="Arial"/>
              <a:buChar char="•"/>
            </a:pPr>
            <a:r>
              <a:rPr lang="en-US" sz="2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Best performing model is selected based on validation score</a:t>
            </a:r>
          </a:p>
          <a:p>
            <a:pPr algn="l">
              <a:lnSpc>
                <a:spcPts val="3344"/>
              </a:lnSpc>
            </a:pPr>
          </a:p>
          <a:p>
            <a:pPr algn="l">
              <a:lnSpc>
                <a:spcPts val="3344"/>
              </a:lnSpc>
            </a:pPr>
          </a:p>
          <a:p>
            <a:pPr algn="l">
              <a:lnSpc>
                <a:spcPts val="3344"/>
              </a:lnSpc>
            </a:pPr>
          </a:p>
          <a:p>
            <a:pPr algn="l">
              <a:lnSpc>
                <a:spcPts val="3344"/>
              </a:lnSpc>
            </a:pPr>
          </a:p>
          <a:p>
            <a:pPr algn="l">
              <a:lnSpc>
                <a:spcPts val="334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RESULTS AND EVALUTION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16360" y="2423060"/>
            <a:ext cx="9171640" cy="5755204"/>
          </a:xfrm>
          <a:custGeom>
            <a:avLst/>
            <a:gdLst/>
            <a:ahLst/>
            <a:cxnLst/>
            <a:rect r="r" b="b" t="t" l="l"/>
            <a:pathLst>
              <a:path h="5755204" w="9171640">
                <a:moveTo>
                  <a:pt x="0" y="0"/>
                </a:moveTo>
                <a:lnTo>
                  <a:pt x="9171640" y="0"/>
                </a:lnTo>
                <a:lnTo>
                  <a:pt x="9171640" y="5755205"/>
                </a:lnTo>
                <a:lnTo>
                  <a:pt x="0" y="5755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3164" y="2224117"/>
            <a:ext cx="8666073" cy="5838767"/>
          </a:xfrm>
          <a:custGeom>
            <a:avLst/>
            <a:gdLst/>
            <a:ahLst/>
            <a:cxnLst/>
            <a:rect r="r" b="b" t="t" l="l"/>
            <a:pathLst>
              <a:path h="5838767" w="8666073">
                <a:moveTo>
                  <a:pt x="0" y="0"/>
                </a:moveTo>
                <a:lnTo>
                  <a:pt x="8666074" y="0"/>
                </a:lnTo>
                <a:lnTo>
                  <a:pt x="8666074" y="5838766"/>
                </a:lnTo>
                <a:lnTo>
                  <a:pt x="0" y="5838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491990" y="-4000500"/>
            <a:ext cx="9304020" cy="18288000"/>
          </a:xfrm>
          <a:custGeom>
            <a:avLst/>
            <a:gdLst/>
            <a:ahLst/>
            <a:cxnLst/>
            <a:rect r="r" b="b" t="t" l="l"/>
            <a:pathLst>
              <a:path h="18288000" w="9304020">
                <a:moveTo>
                  <a:pt x="0" y="0"/>
                </a:moveTo>
                <a:lnTo>
                  <a:pt x="9304020" y="0"/>
                </a:lnTo>
                <a:lnTo>
                  <a:pt x="930402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Startup Motivation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628772" y="1972310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28772" y="6172200"/>
            <a:ext cx="4835769" cy="4114800"/>
          </a:xfrm>
          <a:custGeom>
            <a:avLst/>
            <a:gdLst/>
            <a:ahLst/>
            <a:cxnLst/>
            <a:rect r="r" b="b" t="t" l="l"/>
            <a:pathLst>
              <a:path h="4114800" w="4835769">
                <a:moveTo>
                  <a:pt x="0" y="0"/>
                </a:moveTo>
                <a:lnTo>
                  <a:pt x="4835769" y="0"/>
                </a:lnTo>
                <a:lnTo>
                  <a:pt x="4835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14490" y="1905635"/>
            <a:ext cx="8677487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Air pollution monitoring is expensive and limited due to few ground sensors.</a:t>
            </a:r>
          </a:p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 Satellite-based NO₂ estimation provides wider coverage at low cost.</a:t>
            </a:r>
          </a:p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 Cities and industries need accurate air-quality prediction for planning.</a:t>
            </a:r>
          </a:p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 Machine learning helps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 </a:t>
            </a: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satellite images into useful pollution insights.</a:t>
            </a:r>
          </a:p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 This project can become a scalable solution (app/dashboard/API) for real-time NO₂ monitoring and forecasting.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Startup Motivation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628772" y="1972310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28772" y="6172200"/>
            <a:ext cx="4835769" cy="4114800"/>
          </a:xfrm>
          <a:custGeom>
            <a:avLst/>
            <a:gdLst/>
            <a:ahLst/>
            <a:cxnLst/>
            <a:rect r="r" b="b" t="t" l="l"/>
            <a:pathLst>
              <a:path h="4114800" w="4835769">
                <a:moveTo>
                  <a:pt x="0" y="0"/>
                </a:moveTo>
                <a:lnTo>
                  <a:pt x="4835769" y="0"/>
                </a:lnTo>
                <a:lnTo>
                  <a:pt x="4835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14490" y="1905635"/>
            <a:ext cx="8677487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sz="3399" i="true" b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Air pollution monitoring is expensive and limited due to few ground sensors.</a:t>
            </a:r>
          </a:p>
          <a:p>
            <a:pPr algn="l">
              <a:lnSpc>
                <a:spcPts val="4759"/>
              </a:lnSpc>
            </a:pPr>
            <a:r>
              <a:rPr lang="en-US" sz="3399" i="true" b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• Satellite-based NO₂ estimation provides wider coverage at low cost.</a:t>
            </a:r>
          </a:p>
          <a:p>
            <a:pPr algn="l">
              <a:lnSpc>
                <a:spcPts val="4759"/>
              </a:lnSpc>
            </a:pPr>
            <a:r>
              <a:rPr lang="en-US" sz="3399" i="true" b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• Cities and industries need accurate air-quality prediction for planning.</a:t>
            </a:r>
          </a:p>
          <a:p>
            <a:pPr algn="l">
              <a:lnSpc>
                <a:spcPts val="4759"/>
              </a:lnSpc>
            </a:pPr>
            <a:r>
              <a:rPr lang="en-US" sz="3399" i="true" b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• Machine learning helps convert satellite images into useful pollution insights.</a:t>
            </a:r>
          </a:p>
          <a:p>
            <a:pPr algn="l">
              <a:lnSpc>
                <a:spcPts val="4759"/>
              </a:lnSpc>
            </a:pPr>
            <a:r>
              <a:rPr lang="en-US" sz="3399" i="true" b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• This project can become a scalable solution (app/dashboard/API) for real-time NO₂ monitoring and forecasting.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0890" y="3943618"/>
            <a:ext cx="8799136" cy="2399764"/>
          </a:xfrm>
          <a:custGeom>
            <a:avLst/>
            <a:gdLst/>
            <a:ahLst/>
            <a:cxnLst/>
            <a:rect r="r" b="b" t="t" l="l"/>
            <a:pathLst>
              <a:path h="2399764" w="8799136">
                <a:moveTo>
                  <a:pt x="0" y="0"/>
                </a:moveTo>
                <a:lnTo>
                  <a:pt x="8799136" y="0"/>
                </a:lnTo>
                <a:lnTo>
                  <a:pt x="8799136" y="2399764"/>
                </a:lnTo>
                <a:lnTo>
                  <a:pt x="0" y="2399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214120" y="9705975"/>
            <a:ext cx="7620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1">
                <a:solidFill>
                  <a:srgbClr val="CC6600"/>
                </a:solidFill>
                <a:latin typeface="Arial MT Pro"/>
                <a:ea typeface="Arial MT Pro"/>
                <a:cs typeface="Arial MT Pro"/>
                <a:sym typeface="Arial MT Pro"/>
              </a:rPr>
              <a:t>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8340" y="9517856"/>
            <a:ext cx="5791500" cy="7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NIT Surat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986004" y="215443"/>
            <a:ext cx="16204410" cy="1374334"/>
            <a:chOff x="0" y="0"/>
            <a:chExt cx="21605880" cy="18324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605880" cy="1832445"/>
            </a:xfrm>
            <a:custGeom>
              <a:avLst/>
              <a:gdLst/>
              <a:ahLst/>
              <a:cxnLst/>
              <a:rect r="r" b="b" t="t" l="l"/>
              <a:pathLst>
                <a:path h="1832445" w="21605880">
                  <a:moveTo>
                    <a:pt x="0" y="0"/>
                  </a:moveTo>
                  <a:lnTo>
                    <a:pt x="21605880" y="0"/>
                  </a:lnTo>
                  <a:lnTo>
                    <a:pt x="21605880" y="1832445"/>
                  </a:lnTo>
                  <a:lnTo>
                    <a:pt x="0" y="1832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21605880" cy="19276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5639"/>
                </a:lnSpc>
              </a:pPr>
              <a:r>
                <a:rPr lang="en-US" b="true" sz="4699" spc="-1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 Air Quality and Pollution Index Prediction 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785300" y="2446167"/>
            <a:ext cx="9641388" cy="10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3"/>
              </a:lnSpc>
            </a:pPr>
            <a:r>
              <a:rPr lang="en-US" sz="6245" b="true">
                <a:solidFill>
                  <a:srgbClr val="CC66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of 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86004" y="6145550"/>
            <a:ext cx="4845765" cy="209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  <a:spcBef>
                <a:spcPct val="0"/>
              </a:spcBef>
            </a:pPr>
            <a:r>
              <a:rPr lang="en-US" sz="3389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Khushi chaudhary: U22CS038</a:t>
            </a:r>
          </a:p>
          <a:p>
            <a:pPr algn="ctr">
              <a:lnSpc>
                <a:spcPts val="4067"/>
              </a:lnSpc>
              <a:spcBef>
                <a:spcPct val="0"/>
              </a:spcBef>
            </a:pPr>
            <a:r>
              <a:rPr lang="en-US" sz="3389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Btech 4th year CSE Grad. in SVNIT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6957" y="5956671"/>
            <a:ext cx="4845765" cy="209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38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V. Deepthi</a:t>
            </a:r>
          </a:p>
          <a:p>
            <a:pPr algn="ctr">
              <a:lnSpc>
                <a:spcPts val="4067"/>
              </a:lnSpc>
              <a:spcBef>
                <a:spcPct val="0"/>
              </a:spcBef>
            </a:pPr>
            <a:r>
              <a:rPr lang="en-US" sz="3389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U22CS083</a:t>
            </a:r>
          </a:p>
          <a:p>
            <a:pPr algn="ctr">
              <a:lnSpc>
                <a:spcPts val="4067"/>
              </a:lnSpc>
              <a:spcBef>
                <a:spcPct val="0"/>
              </a:spcBef>
            </a:pPr>
            <a:r>
              <a:rPr lang="en-US" sz="3389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Btech 4th year CSE Grad. in SVNIT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214120" y="9705975"/>
            <a:ext cx="7620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1">
                <a:solidFill>
                  <a:srgbClr val="CC6600"/>
                </a:solidFill>
                <a:latin typeface="Arial MT Pro"/>
                <a:ea typeface="Arial MT Pro"/>
                <a:cs typeface="Arial MT Pro"/>
                <a:sym typeface="Arial MT Pro"/>
              </a:rPr>
              <a:t>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8340" y="9517856"/>
            <a:ext cx="5791500" cy="7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NIT Surat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7146278" cy="22668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5639"/>
                </a:lnSpc>
              </a:pPr>
              <a:r>
                <a:rPr lang="en-US" sz="46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INTRODUCTION OF PROJECT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97386" y="2414503"/>
            <a:ext cx="17290614" cy="635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b="true" sz="3738" spc="-1">
                <a:solidFill>
                  <a:srgbClr val="004AAD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The Challenge of Urban Air Pollution</a:t>
            </a:r>
          </a:p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553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</a:p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➔ </a:t>
            </a:r>
            <a:r>
              <a:rPr lang="en-US" b="true" sz="2553" spc="-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Increasing Health Risks</a:t>
            </a: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NO₂ and other pollutants significantly contribute to respiratory and cardiovascular diseases in cities.</a:t>
            </a:r>
          </a:p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</a:p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➔ </a:t>
            </a:r>
            <a:r>
              <a:rPr lang="en-US" b="true" sz="2553" spc="-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Gaps in Ground Monitoring</a:t>
            </a: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Traditional monitoring stations are sparse and costly to maintain — resulting in limited spatial coverage.</a:t>
            </a:r>
          </a:p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</a:p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➔ </a:t>
            </a:r>
            <a:r>
              <a:rPr lang="en-US" b="true" sz="2553" spc="-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Power of Satellite Data</a:t>
            </a: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Sentinel-5P provides global, high-resolution measurements of atmospheric pollutants like NO₂.</a:t>
            </a:r>
          </a:p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</a:p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➔ </a:t>
            </a:r>
            <a:r>
              <a:rPr lang="en-US" b="true" sz="2553" spc="-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Need for Data-Driven Insights:</a:t>
            </a: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Forecasting pollution can help city planners and policymakers take preventive actions.</a:t>
            </a:r>
          </a:p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</a:p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➔ </a:t>
            </a:r>
            <a:r>
              <a:rPr lang="en-US" b="true" sz="2553" spc="-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Bridging the Gap</a:t>
            </a:r>
            <a:r>
              <a:rPr lang="en-US" sz="2553" spc="-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: By combining satellite observations with machine learning, we can predict pollution trends with improved spatial relevance.</a:t>
            </a:r>
          </a:p>
          <a:p>
            <a:pPr algn="l">
              <a:lnSpc>
                <a:spcPts val="3063"/>
              </a:lnSpc>
              <a:spcBef>
                <a:spcPct val="0"/>
              </a:spcBef>
            </a:pPr>
          </a:p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2553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214120" y="9705975"/>
            <a:ext cx="7620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1">
                <a:solidFill>
                  <a:srgbClr val="CC6600"/>
                </a:solidFill>
                <a:latin typeface="Arial MT Pro"/>
                <a:ea typeface="Arial MT Pro"/>
                <a:cs typeface="Arial MT Pro"/>
                <a:sym typeface="Arial MT Pro"/>
              </a:rPr>
              <a:t>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8340" y="9517856"/>
            <a:ext cx="5791500" cy="7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NIT Surat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101226" y="88255"/>
            <a:ext cx="12859708" cy="1628711"/>
            <a:chOff x="0" y="0"/>
            <a:chExt cx="17146278" cy="21716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7146278" cy="22668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5639"/>
                </a:lnSpc>
              </a:pPr>
              <a:r>
                <a:rPr lang="en-US" sz="46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Literature Review(Paper 1)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97386" y="2395453"/>
            <a:ext cx="9516701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1"/>
              </a:lnSpc>
              <a:spcBef>
                <a:spcPct val="0"/>
              </a:spcBef>
            </a:pPr>
            <a:r>
              <a:rPr lang="en-US" sz="4517" spc="-2">
                <a:solidFill>
                  <a:srgbClr val="004AA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Blanco et al., 2024 — Urban Air Pollution Forecasting using Satellite Observations and Meteorological Forecasts </a:t>
            </a:r>
            <a:r>
              <a:rPr lang="en-US" b="true" sz="4517" spc="-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LINK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5697543"/>
            <a:ext cx="1082731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Uses Sentinel-5P NO₂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+ ECMWF forecasts.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Models: Random Forest, Gradient Boosting.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Achieves better prediction accuracy.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Applied to Milan for temporal NO₂ forecasting.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279794" y="2991686"/>
            <a:ext cx="597950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Requires multiple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datasets (e.g., weather + satellite). 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Focused on one city — limited generalization.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 computation cost for large-scale models.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214120" y="9705975"/>
            <a:ext cx="7620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1">
                <a:solidFill>
                  <a:srgbClr val="CC6600"/>
                </a:solidFill>
                <a:latin typeface="Arial MT Pro"/>
                <a:ea typeface="Arial MT Pro"/>
                <a:cs typeface="Arial MT Pro"/>
                <a:sym typeface="Arial MT Pro"/>
              </a:rPr>
              <a:t>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8340" y="9517856"/>
            <a:ext cx="5791500" cy="7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NIT Surat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101226" y="88255"/>
            <a:ext cx="12859708" cy="1628711"/>
            <a:chOff x="0" y="0"/>
            <a:chExt cx="17146278" cy="21716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7146278" cy="22668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5639"/>
                </a:lnSpc>
              </a:pPr>
              <a:r>
                <a:rPr lang="en-US" sz="46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Literature Review(Paper 2)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97386" y="2395453"/>
            <a:ext cx="951670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1"/>
              </a:lnSpc>
              <a:spcBef>
                <a:spcPct val="0"/>
              </a:spcBef>
            </a:pPr>
            <a:r>
              <a:rPr lang="en-US" sz="4517" spc="-2">
                <a:solidFill>
                  <a:srgbClr val="004AAD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Paper 2 — Grzybowski et al., 2023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90" y="3171052"/>
            <a:ext cx="9762535" cy="717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5"/>
              </a:lnSpc>
            </a:pPr>
            <a:r>
              <a:rPr lang="en-US" sz="34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Ground-Level NO₂ Estimation Using Sentinel-5P &amp; Statistical/ML Methods</a:t>
            </a:r>
          </a:p>
          <a:p>
            <a:pPr algn="l" marL="739547" indent="-369774" lvl="1">
              <a:lnSpc>
                <a:spcPts val="4795"/>
              </a:lnSpc>
              <a:buFont typeface="Arial"/>
              <a:buChar char="•"/>
            </a:pPr>
            <a:r>
              <a:rPr lang="en-US" sz="34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Uses Sentinel-5P TROPOMI NO₂ </a:t>
            </a:r>
            <a:r>
              <a:rPr lang="en-US" sz="34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to estimate ground-level concentrations.</a:t>
            </a:r>
          </a:p>
          <a:p>
            <a:pPr algn="l" marL="739547" indent="-369774" lvl="1">
              <a:lnSpc>
                <a:spcPts val="4795"/>
              </a:lnSpc>
              <a:buFont typeface="Arial"/>
              <a:buChar char="•"/>
            </a:pPr>
            <a:r>
              <a:rPr lang="en-US" sz="34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Applies spatial interpolation + ML methods (e.g., Random Forest Regressor, Linear Models).</a:t>
            </a:r>
          </a:p>
          <a:p>
            <a:pPr algn="l" marL="739547" indent="-369774" lvl="1">
              <a:lnSpc>
                <a:spcPts val="4795"/>
              </a:lnSpc>
              <a:buFont typeface="Arial"/>
              <a:buChar char="•"/>
            </a:pPr>
            <a:r>
              <a:rPr lang="en-US" sz="34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Demonstrates that satellite NO₂ correlates strongly with ground monitoring stations, improving spatial coverage in data-sparse regions.</a:t>
            </a:r>
          </a:p>
          <a:p>
            <a:pPr algn="ctr">
              <a:lnSpc>
                <a:spcPts val="479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359583" y="2991686"/>
            <a:ext cx="5899717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Limitations:</a:t>
            </a:r>
          </a:p>
          <a:p>
            <a:pPr algn="l" marL="647702" indent="-323851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Satellite resolution (3.5 km × 5.5 km) introduces spatial averaging errors.</a:t>
            </a:r>
          </a:p>
          <a:p>
            <a:pPr algn="l" marL="647702" indent="-323851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 cover &amp; atmospheric effects reduce retrieval reliability.</a:t>
            </a:r>
          </a:p>
          <a:p>
            <a:pPr algn="l" marL="647702" indent="-323851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Requires ground-station calibration for accurate scaling.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AutoShape 17" id="17"/>
          <p:cNvSpPr/>
          <p:nvPr/>
        </p:nvSpPr>
        <p:spPr>
          <a:xfrm>
            <a:off x="10798192" y="2491143"/>
            <a:ext cx="0" cy="71529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Gap Analysis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039840" y="3307902"/>
            <a:ext cx="5174280" cy="4760338"/>
          </a:xfrm>
          <a:custGeom>
            <a:avLst/>
            <a:gdLst/>
            <a:ahLst/>
            <a:cxnLst/>
            <a:rect r="r" b="b" t="t" l="l"/>
            <a:pathLst>
              <a:path h="4760338" w="5174280">
                <a:moveTo>
                  <a:pt x="0" y="0"/>
                </a:moveTo>
                <a:lnTo>
                  <a:pt x="5174280" y="0"/>
                </a:lnTo>
                <a:lnTo>
                  <a:pt x="5174280" y="4760337"/>
                </a:lnTo>
                <a:lnTo>
                  <a:pt x="0" y="4760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14120" y="9705975"/>
            <a:ext cx="7620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1">
                <a:solidFill>
                  <a:srgbClr val="CC6600"/>
                </a:solidFill>
                <a:latin typeface="Arial MT Pro"/>
                <a:ea typeface="Arial MT Pro"/>
                <a:cs typeface="Arial MT Pro"/>
                <a:sym typeface="Arial MT Pro"/>
              </a:rPr>
              <a:t>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48340" y="9517856"/>
            <a:ext cx="5791500" cy="7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NIT Surat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97386" y="2414503"/>
            <a:ext cx="11042454" cy="62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6"/>
              </a:lnSpc>
            </a:pP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Models tested only on </a:t>
            </a: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limited cities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→ poor generalization.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Heavy reliance on ground/met data → not suitable for data-scarce regions.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Sentinel-5P’s </a:t>
            </a: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coarse resolution &amp; cloud gaps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→ reduced accuracy.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 real-time or </a:t>
            </a: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fast-inference prediction 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pipelines.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Limited visual/diagnostic analysis of NO₂ trends across time.</a:t>
            </a:r>
          </a:p>
          <a:p>
            <a:pPr algn="l">
              <a:lnSpc>
                <a:spcPts val="44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Technical Objectives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14120" y="9705975"/>
            <a:ext cx="7620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1">
                <a:solidFill>
                  <a:srgbClr val="CC6600"/>
                </a:solidFill>
                <a:latin typeface="Arial MT Pro"/>
                <a:ea typeface="Arial MT Pro"/>
                <a:cs typeface="Arial MT Pro"/>
                <a:sym typeface="Arial MT Pro"/>
              </a:rPr>
              <a:t>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48340" y="9517856"/>
            <a:ext cx="5791500" cy="7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NIT Surat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97386" y="2414503"/>
            <a:ext cx="16261914" cy="794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</a:t>
            </a: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preprocess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and </a:t>
            </a: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extract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NO₂ data from Sentinel-5P (</a:t>
            </a: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TROPOMI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 for urban air-quality analysis.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integrate meteorological variables (ECMWF) where required for improved prediction accuracy.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implement and compare ML models (Random Forest, Gradient Boosting, Linear Models) for NO₂ estimation/forecasting.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generate spatiotemporal NO₂ visualizations (heatmaps, time-series, distribution plots) using Python/Jupyter.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evaluate model performance using metrics such as </a:t>
            </a: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RMSE, MAE, R².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assess the impact of satellite resolution, cloud cover, and missing data on prediction reliability.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develop a reproducible </a:t>
            </a: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NO₂ analysis pipeline combining satellite datasets, ML models, and visualization outputs.</a:t>
            </a:r>
          </a:p>
          <a:p>
            <a:pPr algn="l">
              <a:lnSpc>
                <a:spcPts val="44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Our Solution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67045" y="2558793"/>
            <a:ext cx="11042454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Pur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 satellite-driven workflow using Sentinel-5P NO₂</a:t>
            </a: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without heavy dependence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on ground stations.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Multi-city scalable approach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unlike papers focused on a single region.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Advanc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ed visual analytics (</a:t>
            </a: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time-series, heatmaps, anomaly detection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 built through Jupyter for deeper insights.</a:t>
            </a:r>
          </a:p>
          <a:p>
            <a:pPr algn="l" marL="807199" indent="-403600" lvl="1">
              <a:lnSpc>
                <a:spcPts val="4486"/>
              </a:lnSpc>
              <a:buFont typeface="Arial"/>
              <a:buChar char="•"/>
            </a:pPr>
            <a:r>
              <a:rPr lang="en-US" b="true" sz="3738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Gap-handling techniques </a:t>
            </a:r>
            <a:r>
              <a:rPr lang="en-US" sz="37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manage missing days, cloud cover, and coarse resolution.</a:t>
            </a:r>
          </a:p>
          <a:p>
            <a:pPr algn="l">
              <a:lnSpc>
                <a:spcPts val="4486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496515" y="3086100"/>
            <a:ext cx="4717605" cy="4114800"/>
          </a:xfrm>
          <a:custGeom>
            <a:avLst/>
            <a:gdLst/>
            <a:ahLst/>
            <a:cxnLst/>
            <a:rect r="r" b="b" t="t" l="l"/>
            <a:pathLst>
              <a:path h="4114800" w="4717605">
                <a:moveTo>
                  <a:pt x="0" y="0"/>
                </a:moveTo>
                <a:lnTo>
                  <a:pt x="4717605" y="0"/>
                </a:lnTo>
                <a:lnTo>
                  <a:pt x="47176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214120" y="9705975"/>
            <a:ext cx="7620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1">
                <a:solidFill>
                  <a:srgbClr val="CC6600"/>
                </a:solidFill>
                <a:latin typeface="Arial MT Pro"/>
                <a:ea typeface="Arial MT Pro"/>
                <a:cs typeface="Arial MT Pro"/>
                <a:sym typeface="Arial MT Pro"/>
              </a:rPr>
              <a:t>Page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48340" y="9517856"/>
            <a:ext cx="5791500" cy="7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NIT Surat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045" y="1771740"/>
            <a:ext cx="16154114" cy="114491"/>
            <a:chOff x="0" y="0"/>
            <a:chExt cx="21538819" cy="152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38819" cy="152654"/>
            </a:xfrm>
            <a:custGeom>
              <a:avLst/>
              <a:gdLst/>
              <a:ahLst/>
              <a:cxnLst/>
              <a:rect r="r" b="b" t="t" l="l"/>
              <a:pathLst>
                <a:path h="152654" w="21538819">
                  <a:moveTo>
                    <a:pt x="0" y="0"/>
                  </a:moveTo>
                  <a:lnTo>
                    <a:pt x="21538819" y="0"/>
                  </a:lnTo>
                  <a:lnTo>
                    <a:pt x="21538819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FF66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23560" y="145260"/>
            <a:ext cx="1581120" cy="1514700"/>
            <a:chOff x="0" y="0"/>
            <a:chExt cx="2108160" cy="201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8200" cy="2019554"/>
            </a:xfrm>
            <a:custGeom>
              <a:avLst/>
              <a:gdLst/>
              <a:ahLst/>
              <a:cxnLst/>
              <a:rect r="r" b="b" t="t" l="l"/>
              <a:pathLst>
                <a:path h="2019554" w="2108200">
                  <a:moveTo>
                    <a:pt x="0" y="0"/>
                  </a:moveTo>
                  <a:lnTo>
                    <a:pt x="2108200" y="0"/>
                  </a:lnTo>
                  <a:lnTo>
                    <a:pt x="2108200" y="2019554"/>
                  </a:lnTo>
                  <a:lnTo>
                    <a:pt x="0" y="201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" r="1" b="-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980" cy="1692900"/>
            <a:chOff x="0" y="0"/>
            <a:chExt cx="2438640" cy="225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654" cy="2257171"/>
            </a:xfrm>
            <a:custGeom>
              <a:avLst/>
              <a:gdLst/>
              <a:ahLst/>
              <a:cxnLst/>
              <a:rect r="r" b="b" t="t" l="l"/>
              <a:pathLst>
                <a:path h="2257171" w="2438654">
                  <a:moveTo>
                    <a:pt x="0" y="0"/>
                  </a:moveTo>
                  <a:lnTo>
                    <a:pt x="2438654" y="0"/>
                  </a:lnTo>
                  <a:lnTo>
                    <a:pt x="2438654" y="2257171"/>
                  </a:lnTo>
                  <a:lnTo>
                    <a:pt x="0" y="22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19" r="0" b="-40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63852" y="257520"/>
            <a:ext cx="12859708" cy="1628711"/>
            <a:chOff x="0" y="0"/>
            <a:chExt cx="17146278" cy="2171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277" cy="2171615"/>
            </a:xfrm>
            <a:custGeom>
              <a:avLst/>
              <a:gdLst/>
              <a:ahLst/>
              <a:cxnLst/>
              <a:rect r="r" b="b" t="t" l="l"/>
              <a:pathLst>
                <a:path h="2171615" w="17146277">
                  <a:moveTo>
                    <a:pt x="0" y="0"/>
                  </a:moveTo>
                  <a:lnTo>
                    <a:pt x="17146277" y="0"/>
                  </a:lnTo>
                  <a:lnTo>
                    <a:pt x="17146277" y="2171615"/>
                  </a:lnTo>
                  <a:lnTo>
                    <a:pt x="0" y="217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146278" cy="22763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6479"/>
                </a:lnSpc>
              </a:pPr>
              <a:r>
                <a:rPr lang="en-US" sz="5399" b="true">
                  <a:solidFill>
                    <a:srgbClr val="004AAD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METHODOLOGY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90" y="2423065"/>
            <a:ext cx="3757942" cy="2136255"/>
            <a:chOff x="0" y="0"/>
            <a:chExt cx="989746" cy="5626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9746" cy="562635"/>
            </a:xfrm>
            <a:custGeom>
              <a:avLst/>
              <a:gdLst/>
              <a:ahLst/>
              <a:cxnLst/>
              <a:rect r="r" b="b" t="t" l="l"/>
              <a:pathLst>
                <a:path h="562635" w="989746">
                  <a:moveTo>
                    <a:pt x="105068" y="0"/>
                  </a:moveTo>
                  <a:lnTo>
                    <a:pt x="884678" y="0"/>
                  </a:lnTo>
                  <a:cubicBezTo>
                    <a:pt x="912544" y="0"/>
                    <a:pt x="939268" y="11070"/>
                    <a:pt x="958972" y="30774"/>
                  </a:cubicBezTo>
                  <a:cubicBezTo>
                    <a:pt x="978676" y="50478"/>
                    <a:pt x="989746" y="77202"/>
                    <a:pt x="989746" y="105068"/>
                  </a:cubicBezTo>
                  <a:lnTo>
                    <a:pt x="989746" y="457567"/>
                  </a:lnTo>
                  <a:cubicBezTo>
                    <a:pt x="989746" y="485433"/>
                    <a:pt x="978676" y="512157"/>
                    <a:pt x="958972" y="531861"/>
                  </a:cubicBezTo>
                  <a:cubicBezTo>
                    <a:pt x="939268" y="551565"/>
                    <a:pt x="912544" y="562635"/>
                    <a:pt x="884678" y="562635"/>
                  </a:cubicBezTo>
                  <a:lnTo>
                    <a:pt x="105068" y="562635"/>
                  </a:lnTo>
                  <a:cubicBezTo>
                    <a:pt x="77202" y="562635"/>
                    <a:pt x="50478" y="551565"/>
                    <a:pt x="30774" y="531861"/>
                  </a:cubicBezTo>
                  <a:cubicBezTo>
                    <a:pt x="11070" y="512157"/>
                    <a:pt x="0" y="485433"/>
                    <a:pt x="0" y="457567"/>
                  </a:cubicBezTo>
                  <a:lnTo>
                    <a:pt x="0" y="105068"/>
                  </a:lnTo>
                  <a:cubicBezTo>
                    <a:pt x="0" y="77202"/>
                    <a:pt x="11070" y="50478"/>
                    <a:pt x="30774" y="30774"/>
                  </a:cubicBezTo>
                  <a:cubicBezTo>
                    <a:pt x="50478" y="11070"/>
                    <a:pt x="77202" y="0"/>
                    <a:pt x="105068" y="0"/>
                  </a:cubicBezTo>
                  <a:close/>
                </a:path>
              </a:pathLst>
            </a:custGeom>
            <a:solidFill>
              <a:srgbClr val="E9E6D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89746" cy="61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b="true" sz="2999" spc="-1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Data Acquisition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248340" y="2423065"/>
            <a:ext cx="3757942" cy="2136255"/>
            <a:chOff x="0" y="0"/>
            <a:chExt cx="989746" cy="562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9746" cy="562635"/>
            </a:xfrm>
            <a:custGeom>
              <a:avLst/>
              <a:gdLst/>
              <a:ahLst/>
              <a:cxnLst/>
              <a:rect r="r" b="b" t="t" l="l"/>
              <a:pathLst>
                <a:path h="562635" w="989746">
                  <a:moveTo>
                    <a:pt x="105068" y="0"/>
                  </a:moveTo>
                  <a:lnTo>
                    <a:pt x="884678" y="0"/>
                  </a:lnTo>
                  <a:cubicBezTo>
                    <a:pt x="912544" y="0"/>
                    <a:pt x="939268" y="11070"/>
                    <a:pt x="958972" y="30774"/>
                  </a:cubicBezTo>
                  <a:cubicBezTo>
                    <a:pt x="978676" y="50478"/>
                    <a:pt x="989746" y="77202"/>
                    <a:pt x="989746" y="105068"/>
                  </a:cubicBezTo>
                  <a:lnTo>
                    <a:pt x="989746" y="457567"/>
                  </a:lnTo>
                  <a:cubicBezTo>
                    <a:pt x="989746" y="485433"/>
                    <a:pt x="978676" y="512157"/>
                    <a:pt x="958972" y="531861"/>
                  </a:cubicBezTo>
                  <a:cubicBezTo>
                    <a:pt x="939268" y="551565"/>
                    <a:pt x="912544" y="562635"/>
                    <a:pt x="884678" y="562635"/>
                  </a:cubicBezTo>
                  <a:lnTo>
                    <a:pt x="105068" y="562635"/>
                  </a:lnTo>
                  <a:cubicBezTo>
                    <a:pt x="77202" y="562635"/>
                    <a:pt x="50478" y="551565"/>
                    <a:pt x="30774" y="531861"/>
                  </a:cubicBezTo>
                  <a:cubicBezTo>
                    <a:pt x="11070" y="512157"/>
                    <a:pt x="0" y="485433"/>
                    <a:pt x="0" y="457567"/>
                  </a:cubicBezTo>
                  <a:lnTo>
                    <a:pt x="0" y="105068"/>
                  </a:lnTo>
                  <a:cubicBezTo>
                    <a:pt x="0" y="77202"/>
                    <a:pt x="11070" y="50478"/>
                    <a:pt x="30774" y="30774"/>
                  </a:cubicBezTo>
                  <a:cubicBezTo>
                    <a:pt x="50478" y="11070"/>
                    <a:pt x="77202" y="0"/>
                    <a:pt x="105068" y="0"/>
                  </a:cubicBezTo>
                  <a:close/>
                </a:path>
              </a:pathLst>
            </a:custGeom>
            <a:solidFill>
              <a:srgbClr val="E9E6D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989746" cy="61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Data Pre-Processing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 spc="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(cloud filtering, subsetting, gap-filling)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577907" y="2423065"/>
            <a:ext cx="3757942" cy="2136255"/>
            <a:chOff x="0" y="0"/>
            <a:chExt cx="989746" cy="5626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9746" cy="562635"/>
            </a:xfrm>
            <a:custGeom>
              <a:avLst/>
              <a:gdLst/>
              <a:ahLst/>
              <a:cxnLst/>
              <a:rect r="r" b="b" t="t" l="l"/>
              <a:pathLst>
                <a:path h="562635" w="989746">
                  <a:moveTo>
                    <a:pt x="105068" y="0"/>
                  </a:moveTo>
                  <a:lnTo>
                    <a:pt x="884678" y="0"/>
                  </a:lnTo>
                  <a:cubicBezTo>
                    <a:pt x="912544" y="0"/>
                    <a:pt x="939268" y="11070"/>
                    <a:pt x="958972" y="30774"/>
                  </a:cubicBezTo>
                  <a:cubicBezTo>
                    <a:pt x="978676" y="50478"/>
                    <a:pt x="989746" y="77202"/>
                    <a:pt x="989746" y="105068"/>
                  </a:cubicBezTo>
                  <a:lnTo>
                    <a:pt x="989746" y="457567"/>
                  </a:lnTo>
                  <a:cubicBezTo>
                    <a:pt x="989746" y="485433"/>
                    <a:pt x="978676" y="512157"/>
                    <a:pt x="958972" y="531861"/>
                  </a:cubicBezTo>
                  <a:cubicBezTo>
                    <a:pt x="939268" y="551565"/>
                    <a:pt x="912544" y="562635"/>
                    <a:pt x="884678" y="562635"/>
                  </a:cubicBezTo>
                  <a:lnTo>
                    <a:pt x="105068" y="562635"/>
                  </a:lnTo>
                  <a:cubicBezTo>
                    <a:pt x="77202" y="562635"/>
                    <a:pt x="50478" y="551565"/>
                    <a:pt x="30774" y="531861"/>
                  </a:cubicBezTo>
                  <a:cubicBezTo>
                    <a:pt x="11070" y="512157"/>
                    <a:pt x="0" y="485433"/>
                    <a:pt x="0" y="457567"/>
                  </a:cubicBezTo>
                  <a:lnTo>
                    <a:pt x="0" y="105068"/>
                  </a:lnTo>
                  <a:cubicBezTo>
                    <a:pt x="0" y="77202"/>
                    <a:pt x="11070" y="50478"/>
                    <a:pt x="30774" y="30774"/>
                  </a:cubicBezTo>
                  <a:cubicBezTo>
                    <a:pt x="50478" y="11070"/>
                    <a:pt x="77202" y="0"/>
                    <a:pt x="105068" y="0"/>
                  </a:cubicBezTo>
                  <a:close/>
                </a:path>
              </a:pathLst>
            </a:custGeom>
            <a:solidFill>
              <a:srgbClr val="E9E6D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989746" cy="62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  <a:r>
                <a:rPr lang="en-US" sz="3399" b="true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Feature Engineering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 spc="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(NO₂ extraction, temporal features, scaling)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369369" y="5994273"/>
            <a:ext cx="3757942" cy="2136255"/>
            <a:chOff x="0" y="0"/>
            <a:chExt cx="989746" cy="5626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9746" cy="562635"/>
            </a:xfrm>
            <a:custGeom>
              <a:avLst/>
              <a:gdLst/>
              <a:ahLst/>
              <a:cxnLst/>
              <a:rect r="r" b="b" t="t" l="l"/>
              <a:pathLst>
                <a:path h="562635" w="989746">
                  <a:moveTo>
                    <a:pt x="105068" y="0"/>
                  </a:moveTo>
                  <a:lnTo>
                    <a:pt x="884678" y="0"/>
                  </a:lnTo>
                  <a:cubicBezTo>
                    <a:pt x="912544" y="0"/>
                    <a:pt x="939268" y="11070"/>
                    <a:pt x="958972" y="30774"/>
                  </a:cubicBezTo>
                  <a:cubicBezTo>
                    <a:pt x="978676" y="50478"/>
                    <a:pt x="989746" y="77202"/>
                    <a:pt x="989746" y="105068"/>
                  </a:cubicBezTo>
                  <a:lnTo>
                    <a:pt x="989746" y="457567"/>
                  </a:lnTo>
                  <a:cubicBezTo>
                    <a:pt x="989746" y="485433"/>
                    <a:pt x="978676" y="512157"/>
                    <a:pt x="958972" y="531861"/>
                  </a:cubicBezTo>
                  <a:cubicBezTo>
                    <a:pt x="939268" y="551565"/>
                    <a:pt x="912544" y="562635"/>
                    <a:pt x="884678" y="562635"/>
                  </a:cubicBezTo>
                  <a:lnTo>
                    <a:pt x="105068" y="562635"/>
                  </a:lnTo>
                  <a:cubicBezTo>
                    <a:pt x="77202" y="562635"/>
                    <a:pt x="50478" y="551565"/>
                    <a:pt x="30774" y="531861"/>
                  </a:cubicBezTo>
                  <a:cubicBezTo>
                    <a:pt x="11070" y="512157"/>
                    <a:pt x="0" y="485433"/>
                    <a:pt x="0" y="457567"/>
                  </a:cubicBezTo>
                  <a:lnTo>
                    <a:pt x="0" y="105068"/>
                  </a:lnTo>
                  <a:cubicBezTo>
                    <a:pt x="0" y="77202"/>
                    <a:pt x="11070" y="50478"/>
                    <a:pt x="30774" y="30774"/>
                  </a:cubicBezTo>
                  <a:cubicBezTo>
                    <a:pt x="50478" y="11070"/>
                    <a:pt x="77202" y="0"/>
                    <a:pt x="105068" y="0"/>
                  </a:cubicBezTo>
                  <a:close/>
                </a:path>
              </a:pathLst>
            </a:custGeom>
            <a:solidFill>
              <a:srgbClr val="E9E6D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989746" cy="61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b="true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Evaluation &amp; Visualization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 spc="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(RMSE/MAE/R² + prediction maps)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784490" y="5994273"/>
            <a:ext cx="3943278" cy="2136255"/>
            <a:chOff x="0" y="0"/>
            <a:chExt cx="1038559" cy="562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8559" cy="562635"/>
            </a:xfrm>
            <a:custGeom>
              <a:avLst/>
              <a:gdLst/>
              <a:ahLst/>
              <a:cxnLst/>
              <a:rect r="r" b="b" t="t" l="l"/>
              <a:pathLst>
                <a:path h="562635" w="1038559">
                  <a:moveTo>
                    <a:pt x="100129" y="0"/>
                  </a:moveTo>
                  <a:lnTo>
                    <a:pt x="938429" y="0"/>
                  </a:lnTo>
                  <a:cubicBezTo>
                    <a:pt x="993729" y="0"/>
                    <a:pt x="1038559" y="44829"/>
                    <a:pt x="1038559" y="100129"/>
                  </a:cubicBezTo>
                  <a:lnTo>
                    <a:pt x="1038559" y="462506"/>
                  </a:lnTo>
                  <a:cubicBezTo>
                    <a:pt x="1038559" y="489062"/>
                    <a:pt x="1028009" y="514530"/>
                    <a:pt x="1009232" y="533308"/>
                  </a:cubicBezTo>
                  <a:cubicBezTo>
                    <a:pt x="990454" y="552086"/>
                    <a:pt x="964985" y="562635"/>
                    <a:pt x="938429" y="562635"/>
                  </a:cubicBezTo>
                  <a:lnTo>
                    <a:pt x="100129" y="562635"/>
                  </a:lnTo>
                  <a:cubicBezTo>
                    <a:pt x="73573" y="562635"/>
                    <a:pt x="48105" y="552086"/>
                    <a:pt x="29327" y="533308"/>
                  </a:cubicBezTo>
                  <a:cubicBezTo>
                    <a:pt x="10549" y="514530"/>
                    <a:pt x="0" y="489062"/>
                    <a:pt x="0" y="462506"/>
                  </a:cubicBezTo>
                  <a:lnTo>
                    <a:pt x="0" y="100129"/>
                  </a:lnTo>
                  <a:cubicBezTo>
                    <a:pt x="0" y="73573"/>
                    <a:pt x="10549" y="48105"/>
                    <a:pt x="29327" y="29327"/>
                  </a:cubicBezTo>
                  <a:cubicBezTo>
                    <a:pt x="48105" y="10549"/>
                    <a:pt x="73573" y="0"/>
                    <a:pt x="100129" y="0"/>
                  </a:cubicBezTo>
                  <a:close/>
                </a:path>
              </a:pathLst>
            </a:custGeom>
            <a:solidFill>
              <a:srgbClr val="E9E6D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038559" cy="610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Model Development &amp; Training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 spc="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(RF, GBM, linear models)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570282" y="5994273"/>
            <a:ext cx="3757942" cy="2136255"/>
            <a:chOff x="0" y="0"/>
            <a:chExt cx="989746" cy="5626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89746" cy="562635"/>
            </a:xfrm>
            <a:custGeom>
              <a:avLst/>
              <a:gdLst/>
              <a:ahLst/>
              <a:cxnLst/>
              <a:rect r="r" b="b" t="t" l="l"/>
              <a:pathLst>
                <a:path h="562635" w="989746">
                  <a:moveTo>
                    <a:pt x="105068" y="0"/>
                  </a:moveTo>
                  <a:lnTo>
                    <a:pt x="884678" y="0"/>
                  </a:lnTo>
                  <a:cubicBezTo>
                    <a:pt x="912544" y="0"/>
                    <a:pt x="939268" y="11070"/>
                    <a:pt x="958972" y="30774"/>
                  </a:cubicBezTo>
                  <a:cubicBezTo>
                    <a:pt x="978676" y="50478"/>
                    <a:pt x="989746" y="77202"/>
                    <a:pt x="989746" y="105068"/>
                  </a:cubicBezTo>
                  <a:lnTo>
                    <a:pt x="989746" y="457567"/>
                  </a:lnTo>
                  <a:cubicBezTo>
                    <a:pt x="989746" y="485433"/>
                    <a:pt x="978676" y="512157"/>
                    <a:pt x="958972" y="531861"/>
                  </a:cubicBezTo>
                  <a:cubicBezTo>
                    <a:pt x="939268" y="551565"/>
                    <a:pt x="912544" y="562635"/>
                    <a:pt x="884678" y="562635"/>
                  </a:cubicBezTo>
                  <a:lnTo>
                    <a:pt x="105068" y="562635"/>
                  </a:lnTo>
                  <a:cubicBezTo>
                    <a:pt x="77202" y="562635"/>
                    <a:pt x="50478" y="551565"/>
                    <a:pt x="30774" y="531861"/>
                  </a:cubicBezTo>
                  <a:cubicBezTo>
                    <a:pt x="11070" y="512157"/>
                    <a:pt x="0" y="485433"/>
                    <a:pt x="0" y="457567"/>
                  </a:cubicBezTo>
                  <a:lnTo>
                    <a:pt x="0" y="105068"/>
                  </a:lnTo>
                  <a:cubicBezTo>
                    <a:pt x="0" y="77202"/>
                    <a:pt x="11070" y="50478"/>
                    <a:pt x="30774" y="30774"/>
                  </a:cubicBezTo>
                  <a:cubicBezTo>
                    <a:pt x="50478" y="11070"/>
                    <a:pt x="77202" y="0"/>
                    <a:pt x="105068" y="0"/>
                  </a:cubicBezTo>
                  <a:close/>
                </a:path>
              </a:pathLst>
            </a:custGeom>
            <a:solidFill>
              <a:srgbClr val="E9E6D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989746" cy="610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Exploratory Data Analysis</a:t>
              </a:r>
              <a:r>
                <a:rPr lang="en-US" sz="2499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 (EDA)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 spc="0">
                  <a:solidFill>
                    <a:srgbClr val="000000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(heatmaps, trends, anomalies)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672432" y="3291383"/>
            <a:ext cx="1575908" cy="399619"/>
            <a:chOff x="0" y="0"/>
            <a:chExt cx="1886306" cy="4783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886306" cy="478330"/>
            </a:xfrm>
            <a:custGeom>
              <a:avLst/>
              <a:gdLst/>
              <a:ahLst/>
              <a:cxnLst/>
              <a:rect r="r" b="b" t="t" l="l"/>
              <a:pathLst>
                <a:path h="478330" w="1886306">
                  <a:moveTo>
                    <a:pt x="1886306" y="239165"/>
                  </a:moveTo>
                  <a:lnTo>
                    <a:pt x="1479906" y="0"/>
                  </a:lnTo>
                  <a:lnTo>
                    <a:pt x="1479906" y="203200"/>
                  </a:lnTo>
                  <a:lnTo>
                    <a:pt x="0" y="203200"/>
                  </a:lnTo>
                  <a:lnTo>
                    <a:pt x="0" y="275130"/>
                  </a:lnTo>
                  <a:lnTo>
                    <a:pt x="1479906" y="275130"/>
                  </a:lnTo>
                  <a:lnTo>
                    <a:pt x="1479906" y="478330"/>
                  </a:lnTo>
                  <a:lnTo>
                    <a:pt x="1886306" y="239165"/>
                  </a:lnTo>
                  <a:close/>
                </a:path>
              </a:pathLst>
            </a:custGeom>
            <a:solidFill>
              <a:srgbClr val="1D438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55575"/>
              <a:ext cx="1784706" cy="119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139238" y="4938713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7214120" y="9705975"/>
            <a:ext cx="7620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1">
                <a:solidFill>
                  <a:srgbClr val="CC6600"/>
                </a:solidFill>
                <a:latin typeface="Arial MT Pro"/>
                <a:ea typeface="Arial MT Pro"/>
                <a:cs typeface="Arial MT Pro"/>
                <a:sym typeface="Arial MT Pro"/>
              </a:rPr>
              <a:t>Page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48340" y="9517856"/>
            <a:ext cx="5791500" cy="76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1">
                <a:solidFill>
                  <a:srgbClr val="CC66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NIT Surat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968175" y="3091573"/>
            <a:ext cx="1575908" cy="399619"/>
            <a:chOff x="0" y="0"/>
            <a:chExt cx="1886306" cy="47833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886306" cy="478330"/>
            </a:xfrm>
            <a:custGeom>
              <a:avLst/>
              <a:gdLst/>
              <a:ahLst/>
              <a:cxnLst/>
              <a:rect r="r" b="b" t="t" l="l"/>
              <a:pathLst>
                <a:path h="478330" w="1886306">
                  <a:moveTo>
                    <a:pt x="1886306" y="239165"/>
                  </a:moveTo>
                  <a:lnTo>
                    <a:pt x="1479906" y="0"/>
                  </a:lnTo>
                  <a:lnTo>
                    <a:pt x="1479906" y="203200"/>
                  </a:lnTo>
                  <a:lnTo>
                    <a:pt x="0" y="203200"/>
                  </a:lnTo>
                  <a:lnTo>
                    <a:pt x="0" y="275130"/>
                  </a:lnTo>
                  <a:lnTo>
                    <a:pt x="1479906" y="275130"/>
                  </a:lnTo>
                  <a:lnTo>
                    <a:pt x="1479906" y="478330"/>
                  </a:lnTo>
                  <a:lnTo>
                    <a:pt x="1886306" y="239165"/>
                  </a:lnTo>
                  <a:close/>
                </a:path>
              </a:pathLst>
            </a:custGeom>
            <a:solidFill>
              <a:srgbClr val="1D438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55575"/>
              <a:ext cx="1784706" cy="119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10800000">
            <a:off x="12727768" y="6848755"/>
            <a:ext cx="842515" cy="213645"/>
            <a:chOff x="0" y="0"/>
            <a:chExt cx="1886306" cy="47833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886306" cy="478330"/>
            </a:xfrm>
            <a:custGeom>
              <a:avLst/>
              <a:gdLst/>
              <a:ahLst/>
              <a:cxnLst/>
              <a:rect r="r" b="b" t="t" l="l"/>
              <a:pathLst>
                <a:path h="478330" w="1886306">
                  <a:moveTo>
                    <a:pt x="1886306" y="239165"/>
                  </a:moveTo>
                  <a:lnTo>
                    <a:pt x="1479906" y="0"/>
                  </a:lnTo>
                  <a:lnTo>
                    <a:pt x="1479906" y="203200"/>
                  </a:lnTo>
                  <a:lnTo>
                    <a:pt x="0" y="203200"/>
                  </a:lnTo>
                  <a:lnTo>
                    <a:pt x="0" y="275130"/>
                  </a:lnTo>
                  <a:lnTo>
                    <a:pt x="1479906" y="275130"/>
                  </a:lnTo>
                  <a:lnTo>
                    <a:pt x="1479906" y="478330"/>
                  </a:lnTo>
                  <a:lnTo>
                    <a:pt x="1886306" y="239165"/>
                  </a:lnTo>
                  <a:close/>
                </a:path>
              </a:pathLst>
            </a:custGeom>
            <a:solidFill>
              <a:srgbClr val="1D438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55575"/>
              <a:ext cx="1784706" cy="119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-10800000">
            <a:off x="8127311" y="6770243"/>
            <a:ext cx="730872" cy="185335"/>
            <a:chOff x="0" y="0"/>
            <a:chExt cx="1886306" cy="47833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86306" cy="478330"/>
            </a:xfrm>
            <a:custGeom>
              <a:avLst/>
              <a:gdLst/>
              <a:ahLst/>
              <a:cxnLst/>
              <a:rect r="r" b="b" t="t" l="l"/>
              <a:pathLst>
                <a:path h="478330" w="1886306">
                  <a:moveTo>
                    <a:pt x="1886306" y="239165"/>
                  </a:moveTo>
                  <a:lnTo>
                    <a:pt x="1479906" y="0"/>
                  </a:lnTo>
                  <a:lnTo>
                    <a:pt x="1479906" y="203200"/>
                  </a:lnTo>
                  <a:lnTo>
                    <a:pt x="0" y="203200"/>
                  </a:lnTo>
                  <a:lnTo>
                    <a:pt x="0" y="275130"/>
                  </a:lnTo>
                  <a:lnTo>
                    <a:pt x="1479906" y="275130"/>
                  </a:lnTo>
                  <a:lnTo>
                    <a:pt x="1479906" y="478330"/>
                  </a:lnTo>
                  <a:lnTo>
                    <a:pt x="1886306" y="239165"/>
                  </a:lnTo>
                  <a:close/>
                </a:path>
              </a:pathLst>
            </a:custGeom>
            <a:solidFill>
              <a:srgbClr val="1D438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155575"/>
              <a:ext cx="1784706" cy="119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3220043">
            <a:off x="14012820" y="5011291"/>
            <a:ext cx="2069506" cy="524786"/>
            <a:chOff x="0" y="0"/>
            <a:chExt cx="1886306" cy="47833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886306" cy="478330"/>
            </a:xfrm>
            <a:custGeom>
              <a:avLst/>
              <a:gdLst/>
              <a:ahLst/>
              <a:cxnLst/>
              <a:rect r="r" b="b" t="t" l="l"/>
              <a:pathLst>
                <a:path h="478330" w="1886306">
                  <a:moveTo>
                    <a:pt x="1886306" y="239165"/>
                  </a:moveTo>
                  <a:lnTo>
                    <a:pt x="1479906" y="0"/>
                  </a:lnTo>
                  <a:lnTo>
                    <a:pt x="1479906" y="203200"/>
                  </a:lnTo>
                  <a:lnTo>
                    <a:pt x="0" y="203200"/>
                  </a:lnTo>
                  <a:lnTo>
                    <a:pt x="0" y="275130"/>
                  </a:lnTo>
                  <a:lnTo>
                    <a:pt x="1479906" y="275130"/>
                  </a:lnTo>
                  <a:lnTo>
                    <a:pt x="1479906" y="478330"/>
                  </a:lnTo>
                  <a:lnTo>
                    <a:pt x="1886306" y="239165"/>
                  </a:lnTo>
                  <a:close/>
                </a:path>
              </a:pathLst>
            </a:custGeom>
            <a:solidFill>
              <a:srgbClr val="1D438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55575"/>
              <a:ext cx="1784706" cy="119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DAG4xy5kVK8</dc:identifier>
  <dcterms:modified xsi:type="dcterms:W3CDTF">2011-08-01T06:04:30Z</dcterms:modified>
  <cp:revision>1</cp:revision>
  <dc:title> Air QualityPrediction.pptx</dc:title>
</cp:coreProperties>
</file>